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1" r:id="rId4"/>
    <p:sldId id="259" r:id="rId5"/>
    <p:sldId id="263" r:id="rId6"/>
    <p:sldId id="260" r:id="rId7"/>
    <p:sldId id="257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6"/>
    <p:restoredTop sz="94643"/>
  </p:normalViewPr>
  <p:slideViewPr>
    <p:cSldViewPr>
      <p:cViewPr>
        <p:scale>
          <a:sx n="76" d="100"/>
          <a:sy n="76" d="100"/>
        </p:scale>
        <p:origin x="688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F157-CE56-4B7D-979D-F08CA3EEADD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156407-66EC-4866-9F70-CD6A0AEB4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F157-CE56-4B7D-979D-F08CA3EEADD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6407-66EC-4866-9F70-CD6A0AEB4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F157-CE56-4B7D-979D-F08CA3EEADD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6407-66EC-4866-9F70-CD6A0AEB4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F157-CE56-4B7D-979D-F08CA3EEADD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D156407-66EC-4866-9F70-CD6A0AEB4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F157-CE56-4B7D-979D-F08CA3EEADD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6407-66EC-4866-9F70-CD6A0AEB4A0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F157-CE56-4B7D-979D-F08CA3EEADD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6407-66EC-4866-9F70-CD6A0AEB4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F157-CE56-4B7D-979D-F08CA3EEADD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D156407-66EC-4866-9F70-CD6A0AEB4A0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F157-CE56-4B7D-979D-F08CA3EEADD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6407-66EC-4866-9F70-CD6A0AEB4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F157-CE56-4B7D-979D-F08CA3EEADD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6407-66EC-4866-9F70-CD6A0AEB4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F157-CE56-4B7D-979D-F08CA3EEADD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6407-66EC-4866-9F70-CD6A0AEB4A0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F157-CE56-4B7D-979D-F08CA3EEADD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156407-66EC-4866-9F70-CD6A0AEB4A0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F6F157-CE56-4B7D-979D-F08CA3EEADD9}" type="datetimeFigureOut">
              <a:rPr lang="en-US" smtClean="0"/>
              <a:t>12/1/16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156407-66EC-4866-9F70-CD6A0AEB4A0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use.nd.edu/undergraduate-research/funding-research/" TargetMode="External"/><Relationship Id="rId4" Type="http://schemas.openxmlformats.org/officeDocument/2006/relationships/hyperlink" Target="http://nanovic.nd.edu/grants-fellowships/for-undergraduates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sla.nd.edu/for-undergraduate-students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wth-aachen.de/cms/root/Forschung/Angebote-fuer-Forschende/Angebote-fuer-Studierende/UROP/~wmy/UROP-INternational/?lidx=1" TargetMode="External"/><Relationship Id="rId4" Type="http://schemas.openxmlformats.org/officeDocument/2006/relationships/hyperlink" Target="http://www.uas7.org/scholarships/internship-program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daad.de/deutschland/stipendium/datenbank/en/21148-scholarship-database/?status=&amp;origin=&amp;subjectGrps=&amp;daad=&amp;q=rise&amp;page=1&amp;detail=5002091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ulturalvistas.org/programs/abroad/" TargetMode="External"/><Relationship Id="rId3" Type="http://schemas.openxmlformats.org/officeDocument/2006/relationships/hyperlink" Target="http://www.steuben-schurz.org/usa-interns/usa-interns.htm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nanovic.nd.edu/grants-fellowships/for-undergraduates/internship-service-grants/european-internship-service-grants/" TargetMode="External"/><Relationship Id="rId3" Type="http://schemas.openxmlformats.org/officeDocument/2006/relationships/hyperlink" Target="http://careercenter.nd.edu/students/internship-and-job-search/funding-your-internship/funding-criteria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sta-austria.at/" TargetMode="External"/><Relationship Id="rId4" Type="http://schemas.openxmlformats.org/officeDocument/2006/relationships/hyperlink" Target="https://www.daad.de/deutschland/stipendium/datenbank/en/21148-scholarship-database/?status=&amp;origin=44&amp;subjectGrps=&amp;daad=1&amp;q=&amp;page=4&amp;detail=50026200" TargetMode="External"/><Relationship Id="rId5" Type="http://schemas.openxmlformats.org/officeDocument/2006/relationships/hyperlink" Target="https://www.bundestag.de/ips" TargetMode="External"/><Relationship Id="rId6" Type="http://schemas.openxmlformats.org/officeDocument/2006/relationships/hyperlink" Target="http://culturalvistas.org/programs/abroad/congress-bundestag-youth-exchange-young-professionals/" TargetMode="External"/><Relationship Id="rId7" Type="http://schemas.openxmlformats.org/officeDocument/2006/relationships/hyperlink" Target="http://cuse.nd.edu/fellowships/fellowships/rhodes-scholarship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use.nd.edu/fellowships/fellowships/fulbright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la.nd.edu/applying/" TargetMode="External"/><Relationship Id="rId3" Type="http://schemas.openxmlformats.org/officeDocument/2006/relationships/hyperlink" Target="https://www.daad.de/deutschland/stipendium/datenbank/en/21148-scholarship-database/?status=&amp;origin=44&amp;subjectGrps=&amp;daad=1&amp;q=&amp;page=5&amp;detail=50035295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dellarossa.1@nd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Grants, Fellowships, and Internship Opportunities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Department of German and Russian Languages and Literatures</a:t>
            </a:r>
          </a:p>
          <a:p>
            <a:r>
              <a:rPr lang="en-US" dirty="0" smtClean="0"/>
              <a:t>Dr. Denise M. Della </a:t>
            </a:r>
            <a:r>
              <a:rPr lang="en-US" dirty="0" err="1" smtClean="0"/>
              <a:t>Rossa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Funding at Notre Dame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>
                <a:hlinkClick r:id="rId2"/>
              </a:rPr>
              <a:t>Institute for Scholarship in the Liberal Arts</a:t>
            </a:r>
            <a:endParaRPr lang="en-US" dirty="0" smtClean="0"/>
          </a:p>
          <a:p>
            <a:r>
              <a:rPr lang="en-US" b="1" i="1" dirty="0" smtClean="0">
                <a:hlinkClick r:id="rId3"/>
              </a:rPr>
              <a:t>Center for Undergraduate Scholarly Engagement (</a:t>
            </a:r>
            <a:r>
              <a:rPr lang="en-US" b="1" i="1" dirty="0" err="1" smtClean="0">
                <a:hlinkClick r:id="rId3"/>
              </a:rPr>
              <a:t>CUSE</a:t>
            </a:r>
            <a:r>
              <a:rPr lang="en-US" b="1" i="1" dirty="0" smtClean="0">
                <a:hlinkClick r:id="rId3"/>
              </a:rPr>
              <a:t>)</a:t>
            </a:r>
            <a:endParaRPr lang="en-US" b="1" i="1" dirty="0" smtClean="0"/>
          </a:p>
          <a:p>
            <a:r>
              <a:rPr lang="en-US" b="1" i="1" dirty="0" err="1" smtClean="0">
                <a:hlinkClick r:id="rId4"/>
              </a:rPr>
              <a:t>Nanovic</a:t>
            </a:r>
            <a:r>
              <a:rPr lang="en-US" b="1" i="1" dirty="0" smtClean="0">
                <a:hlinkClick r:id="rId4"/>
              </a:rPr>
              <a:t> Institute for European Studies</a:t>
            </a:r>
            <a:endParaRPr lang="en-US" b="1" i="1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Senior Thesis, Senior Research/Capstone Project, Conference Attendance, Materials, Travel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Internships – Science and Engineering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 smtClean="0">
                <a:hlinkClick r:id="rId2"/>
              </a:rPr>
              <a:t>Research Internships in Science and Engineering (RISE)</a:t>
            </a:r>
            <a:r>
              <a:rPr lang="en-US" b="1" dirty="0" smtClean="0">
                <a:hlinkClick r:id="rId2"/>
              </a:rPr>
              <a:t> </a:t>
            </a:r>
            <a:r>
              <a:rPr lang="en-US" dirty="0" smtClean="0"/>
              <a:t>through </a:t>
            </a:r>
            <a:r>
              <a:rPr lang="en-US" dirty="0" err="1" smtClean="0"/>
              <a:t>DAAD</a:t>
            </a:r>
            <a:endParaRPr lang="en-US" dirty="0" smtClean="0"/>
          </a:p>
          <a:p>
            <a:pPr lvl="1"/>
            <a:r>
              <a:rPr lang="en-US" dirty="0" smtClean="0"/>
              <a:t>database opens on December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b="1" i="1" dirty="0" smtClean="0">
                <a:hlinkClick r:id="rId3"/>
              </a:rPr>
              <a:t>Undergraduate Research Opportunity at RWTH Aachen</a:t>
            </a:r>
            <a:r>
              <a:rPr lang="en-US" dirty="0" smtClean="0">
                <a:hlinkClick r:id="rId3"/>
              </a:rPr>
              <a:t> </a:t>
            </a:r>
            <a:r>
              <a:rPr lang="en-US" dirty="0" smtClean="0"/>
              <a:t>through Aachen University</a:t>
            </a:r>
          </a:p>
          <a:p>
            <a:pPr lvl="1"/>
            <a:r>
              <a:rPr lang="en-US" dirty="0" smtClean="0"/>
              <a:t>Also in the social sciences, limited projects in the humanities</a:t>
            </a:r>
          </a:p>
          <a:p>
            <a:r>
              <a:rPr lang="en-US" b="1" i="1" dirty="0" smtClean="0">
                <a:hlinkClick r:id="rId4"/>
              </a:rPr>
              <a:t>UAS7 – Internship Program</a:t>
            </a:r>
            <a:r>
              <a:rPr lang="en-US" b="1" i="1" dirty="0"/>
              <a:t> </a:t>
            </a:r>
            <a:r>
              <a:rPr lang="en-US" dirty="0" smtClean="0"/>
              <a:t>at German Universities of Applied Sciences</a:t>
            </a:r>
            <a:endParaRPr lang="en-US" b="1" i="1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Internships -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 smtClean="0"/>
              <a:t>Summer Internship Program in Germany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hlinkClick r:id="rId2"/>
              </a:rPr>
              <a:t>Cultural Vistas</a:t>
            </a:r>
            <a:endParaRPr lang="en-US" dirty="0" smtClean="0"/>
          </a:p>
          <a:p>
            <a:r>
              <a:rPr lang="de-DE" b="1" i="1" dirty="0" smtClean="0"/>
              <a:t>USA-Interns Program</a:t>
            </a:r>
            <a:br>
              <a:rPr lang="de-DE" b="1" i="1" dirty="0" smtClean="0"/>
            </a:br>
            <a:r>
              <a:rPr lang="de-DE" dirty="0" smtClean="0">
                <a:hlinkClick r:id="rId3"/>
              </a:rPr>
              <a:t>Steuben-Sturz-Gesellschaft e.V.</a:t>
            </a:r>
            <a:endParaRPr lang="de-DE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Notre Dame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>
                <a:hlinkClick r:id="rId2"/>
              </a:rPr>
              <a:t>European Internship &amp; Service Grant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err="1"/>
              <a:t>Nanovic</a:t>
            </a:r>
            <a:r>
              <a:rPr lang="en-US" dirty="0"/>
              <a:t> Institute for European Studies</a:t>
            </a:r>
          </a:p>
          <a:p>
            <a:pPr lvl="1"/>
            <a:r>
              <a:rPr lang="en-US" dirty="0"/>
              <a:t>Financial and travel support for internships you find on your </a:t>
            </a:r>
            <a:r>
              <a:rPr lang="en-US" dirty="0" smtClean="0"/>
              <a:t>own</a:t>
            </a:r>
          </a:p>
          <a:p>
            <a:r>
              <a:rPr lang="en-US" b="1" i="1" dirty="0">
                <a:hlinkClick r:id="rId3"/>
              </a:rPr>
              <a:t>Non-Traditional Time Frame </a:t>
            </a:r>
            <a:r>
              <a:rPr lang="en-US" b="1" i="1" dirty="0" smtClean="0">
                <a:hlinkClick r:id="rId3"/>
              </a:rPr>
              <a:t>Fund</a:t>
            </a:r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r>
              <a:rPr lang="en-US" dirty="0" smtClean="0"/>
              <a:t>Career Center</a:t>
            </a:r>
          </a:p>
          <a:p>
            <a:pPr lvl="1"/>
            <a:r>
              <a:rPr lang="en-US" dirty="0"/>
              <a:t>Financial and travel support for internships you find on your own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84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Post-Graduation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 smtClean="0">
                <a:hlinkClick r:id="rId2"/>
              </a:rPr>
              <a:t>Fulbright English Teaching Assistantship</a:t>
            </a:r>
            <a:endParaRPr lang="en-US" b="1" i="1" dirty="0" smtClean="0"/>
          </a:p>
          <a:p>
            <a:r>
              <a:rPr lang="en-US" b="1" i="1" dirty="0" smtClean="0">
                <a:hlinkClick r:id="rId3"/>
              </a:rPr>
              <a:t>US Teaching Assistantship in Austria</a:t>
            </a:r>
            <a:endParaRPr lang="en-US" b="1" i="1" dirty="0" smtClean="0"/>
          </a:p>
          <a:p>
            <a:r>
              <a:rPr lang="en-US" b="1" i="1" dirty="0" smtClean="0">
                <a:hlinkClick r:id="rId2"/>
              </a:rPr>
              <a:t>Fulbright Research Grant</a:t>
            </a:r>
            <a:endParaRPr lang="en-US" b="1" i="1" dirty="0" smtClean="0"/>
          </a:p>
          <a:p>
            <a:r>
              <a:rPr lang="en-US" b="1" i="1" dirty="0" err="1" smtClean="0">
                <a:hlinkClick r:id="rId4"/>
              </a:rPr>
              <a:t>DAAD</a:t>
            </a:r>
            <a:r>
              <a:rPr lang="en-US" b="1" i="1" dirty="0" smtClean="0">
                <a:hlinkClick r:id="rId4"/>
              </a:rPr>
              <a:t> Study Scholarship (Master’s Degree)</a:t>
            </a:r>
            <a:endParaRPr lang="en-US" b="1" i="1" dirty="0" smtClean="0"/>
          </a:p>
          <a:p>
            <a:r>
              <a:rPr lang="de-DE" b="1" i="1" dirty="0" smtClean="0">
                <a:hlinkClick r:id="rId5"/>
              </a:rPr>
              <a:t>Deutscher Bundestag Internationale Parlaments-Praktika (IPP)</a:t>
            </a:r>
            <a:endParaRPr lang="de-DE" b="1" i="1" dirty="0" smtClean="0"/>
          </a:p>
          <a:p>
            <a:r>
              <a:rPr lang="en-US" b="1" i="1" dirty="0" smtClean="0">
                <a:hlinkClick r:id="rId6"/>
              </a:rPr>
              <a:t>Congress-Bundestag Youth Exchange For Young Professionals (CBYX)</a:t>
            </a:r>
            <a:endParaRPr lang="en-US" b="1" i="1" dirty="0" smtClean="0"/>
          </a:p>
          <a:p>
            <a:r>
              <a:rPr lang="en-US" b="1" i="1" dirty="0" smtClean="0">
                <a:hlinkClick r:id="rId7"/>
              </a:rPr>
              <a:t>Rhodes/Marshall/Mitchell</a:t>
            </a:r>
            <a:endParaRPr lang="en-US" b="1" i="1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Summer Language Abroad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CSLC </a:t>
            </a:r>
            <a:r>
              <a:rPr lang="en-US" i="1" dirty="0" smtClean="0">
                <a:hlinkClick r:id="rId2"/>
              </a:rPr>
              <a:t>Summer Language Abroad (SLA) Grant</a:t>
            </a:r>
            <a:r>
              <a:rPr lang="en-US" dirty="0" smtClean="0">
                <a:hlinkClick r:id="rId2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i="1" dirty="0" smtClean="0">
                <a:hlinkClick r:id="rId3"/>
              </a:rPr>
              <a:t>University Summer Course Grant </a:t>
            </a:r>
            <a:r>
              <a:rPr lang="en-US" dirty="0">
                <a:hlinkClick r:id="rId3"/>
              </a:rPr>
              <a:t>(</a:t>
            </a:r>
            <a:r>
              <a:rPr lang="en-US" dirty="0" smtClean="0">
                <a:hlinkClick r:id="rId3"/>
              </a:rPr>
              <a:t>DAAD)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Contact for more information:</a:t>
            </a:r>
          </a:p>
          <a:p>
            <a:pPr marL="0" indent="0" algn="ctr">
              <a:buNone/>
            </a:pPr>
            <a:r>
              <a:rPr lang="en-US" dirty="0" smtClean="0"/>
              <a:t>Dr. Denise M. Della </a:t>
            </a:r>
            <a:r>
              <a:rPr lang="en-US" dirty="0" err="1" smtClean="0"/>
              <a:t>Rossa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dellarossa.1@nd.edu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 smtClean="0"/>
              <a:t>germanandrussian.nd.edu/international-opportunities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918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492</TotalTime>
  <Words>189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Franklin Gothic Book</vt:lpstr>
      <vt:lpstr>Franklin Gothic Medium</vt:lpstr>
      <vt:lpstr>Wingdings 2</vt:lpstr>
      <vt:lpstr>Trek</vt:lpstr>
      <vt:lpstr>Grants, Fellowships, and Internship Opportunities</vt:lpstr>
      <vt:lpstr>Research Funding at Notre Dame</vt:lpstr>
      <vt:lpstr>Internships – Science and Engineering</vt:lpstr>
      <vt:lpstr>Internships - Business</vt:lpstr>
      <vt:lpstr>Notre Dame Funding</vt:lpstr>
      <vt:lpstr>Post-Graduation</vt:lpstr>
      <vt:lpstr>Summer Language Abroad</vt:lpstr>
      <vt:lpstr>PowerPoint Presentation</vt:lpstr>
    </vt:vector>
  </TitlesOfParts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Grants, Fellowships, and Internship Opportunities</dc:title>
  <dc:creator>ndadmin</dc:creator>
  <cp:lastModifiedBy>Steffen Kaupp</cp:lastModifiedBy>
  <cp:revision>36</cp:revision>
  <dcterms:created xsi:type="dcterms:W3CDTF">2010-11-02T17:55:23Z</dcterms:created>
  <dcterms:modified xsi:type="dcterms:W3CDTF">2016-12-01T14:23:27Z</dcterms:modified>
</cp:coreProperties>
</file>